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0.xml"/><Relationship Id="rId38" Type="http://schemas.openxmlformats.org/officeDocument/2006/relationships/font" Target="fonts/RobotoMon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1- Conor: Static Analysis 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2- Simreet: SonarQube (history and functionalities)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3- Alba: Example of SonarQube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6ace89b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6ace89b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6ace89b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6ace89b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6ace89b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6ace89b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6ace89bb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6ace89bb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e project home page in SonarQube contains a section where you can see the quality of your code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main page shows the results achieved over time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Focusing on leaks- based on the water leak paradigm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Technical debt vs. Water leak paradigm</a:t>
            </a:r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8c8a1ca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8c8a1ca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8c8a1cab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8c8a1ca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8c8a1cab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8c8a1cab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8c8a1cab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8c8a1ca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8c8a1cab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8c8a1cab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c8a1ca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c8a1ca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6bcdede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6bcdede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8c8a1cab9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8c8a1cab9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8c8a1cab9_1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8c8a1cab9_1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8c8a1cab9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8c8a1cab9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12f6097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12f6097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12f60979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12f60979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Basic block: this implies that if any instruction in a basic block B is executed then all instructions in B are executed.</a:t>
            </a:r>
            <a:endParaRPr sz="12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Taint: if a variable is tainted and passes to a sink without being sanitised, it is flagged as a vulnerability</a:t>
            </a:r>
            <a:endParaRPr sz="125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12f60979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12f60979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12f60979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12f60979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12f6097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12f6097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11fabcf3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11fabcf3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11fabcf3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11fabcf3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35" name="Google Shape;13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36" name="Google Shape;13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4" name="Google Shape;14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70" name="Google Shape;17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96" name="Google Shape;19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" name="Google Shape;19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" name="Google Shape;20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0" name="Google Shape;21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3" name="Google Shape;2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33" name="Google Shape;23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7" name="Google Shape;23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45" name="Google Shape;24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" name="Google Shape;2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55" name="Google Shape;25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8" name="Google Shape;25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9" name="Google Shape;25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266" name="Google Shape;26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92" name="Google Shape;29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" name="Google Shape;29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96" name="Google Shape;29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7" name="Google Shape;2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00" name="Google Shape;30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03" name="Google Shape;3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10" name="Google Shape;31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9" name="Google Shape;32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0" name="Google Shape;3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338" name="Google Shape;33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339" name="Google Shape;33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0" name="Google Shape;34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1" name="Google Shape;34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47" name="Google Shape;34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onarsource.com/why-us/code-quality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onarsource.com/why-us/code-quality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onarsource.com/why-us/code-quality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onarqube.org/features/clean-code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hyperlink" Target="https://www.sonarlint.org/" TargetMode="External"/><Relationship Id="rId5" Type="http://schemas.openxmlformats.org/officeDocument/2006/relationships/hyperlink" Target="https://plugins.jetbrains.com/plugin/7973-sonarlin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onarlint.org/eclipse/" TargetMode="External"/><Relationship Id="rId4" Type="http://schemas.openxmlformats.org/officeDocument/2006/relationships/hyperlink" Target="https://www.sonarlint.org/intellij/index.html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owasp.org/index.php/Static_Code_Analysis" TargetMode="External"/><Relationship Id="rId4" Type="http://schemas.openxmlformats.org/officeDocument/2006/relationships/hyperlink" Target="http://www.cs.colorado.edu/~kena/classes/5828/s12/presentation-materials/blackshearsam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ics.uci.edu/~lopes/teaching/inf212W12/readings/Woegerer-progr-analysis.pdf" TargetMode="External"/><Relationship Id="rId4" Type="http://schemas.openxmlformats.org/officeDocument/2006/relationships/hyperlink" Target="https://www.owasp.org/index.php/Static_Code_Analysi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viva64.com/en/pvs-studio/" TargetMode="External"/><Relationship Id="rId4" Type="http://schemas.openxmlformats.org/officeDocument/2006/relationships/hyperlink" Target="https://www.compuware.com/topaz-modern-mainframe-development-testin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edium.com/@CPP_Coder/static-analysis-in-video-game-development-top-10-software-bugs-a32b1ed4c5c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SonarQube" TargetMode="External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sonarsource.com/why-us/code-qualit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/>
          <p:nvPr>
            <p:ph type="ctrTitle"/>
          </p:nvPr>
        </p:nvSpPr>
        <p:spPr>
          <a:xfrm>
            <a:off x="3537150" y="5925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</a:rPr>
              <a:t>Static Analysis Tools and SonarQube</a:t>
            </a:r>
            <a:endParaRPr sz="4800">
              <a:solidFill>
                <a:schemeClr val="accent5"/>
              </a:solidFill>
            </a:endParaRPr>
          </a:p>
        </p:txBody>
      </p:sp>
      <p:sp>
        <p:nvSpPr>
          <p:cNvPr id="354" name="Google Shape;354;p29"/>
          <p:cNvSpPr txBox="1"/>
          <p:nvPr>
            <p:ph idx="1" type="subTitle"/>
          </p:nvPr>
        </p:nvSpPr>
        <p:spPr>
          <a:xfrm>
            <a:off x="5083950" y="31426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Alba Martinez Anton, Simreet Behera and Conor Byrne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Maintainability </a:t>
            </a:r>
            <a:endParaRPr sz="3000"/>
          </a:p>
        </p:txBody>
      </p:sp>
      <p:sp>
        <p:nvSpPr>
          <p:cNvPr id="415" name="Google Shape;415;p38"/>
          <p:cNvSpPr txBox="1"/>
          <p:nvPr>
            <p:ph idx="1" type="body"/>
          </p:nvPr>
        </p:nvSpPr>
        <p:spPr>
          <a:xfrm>
            <a:off x="1297500" y="14582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Normally referred to as technical debt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Issues associated with </a:t>
            </a:r>
            <a:r>
              <a:rPr lang="en" sz="1800"/>
              <a:t>maintainability</a:t>
            </a:r>
            <a:r>
              <a:rPr lang="en" sz="1800"/>
              <a:t> are referred to as “code smells”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Mostly no critical issues, but it is a collection of minor issues.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https://www.sonarsource.com/why-us/code-quality/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Reliability</a:t>
            </a:r>
            <a:endParaRPr sz="3000"/>
          </a:p>
        </p:txBody>
      </p:sp>
      <p:sp>
        <p:nvSpPr>
          <p:cNvPr id="421" name="Google Shape;421;p39"/>
          <p:cNvSpPr txBox="1"/>
          <p:nvPr>
            <p:ph idx="1" type="body"/>
          </p:nvPr>
        </p:nvSpPr>
        <p:spPr>
          <a:xfrm>
            <a:off x="1297500" y="1438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issues </a:t>
            </a:r>
            <a:r>
              <a:rPr lang="en" sz="1800"/>
              <a:t>usually</a:t>
            </a:r>
            <a:r>
              <a:rPr lang="en" sz="1800"/>
              <a:t> include potential bugs or </a:t>
            </a:r>
            <a:r>
              <a:rPr lang="en" sz="1800"/>
              <a:t>pieces</a:t>
            </a:r>
            <a:r>
              <a:rPr lang="en" sz="1800"/>
              <a:t> of code that show </a:t>
            </a:r>
            <a:r>
              <a:rPr lang="en" sz="1800"/>
              <a:t>unexpected</a:t>
            </a:r>
            <a:r>
              <a:rPr lang="en" sz="1800"/>
              <a:t> behaviour during run time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are usually critical programming errors, so causes disturbances in business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Detection methods: deep analysis of code- state of variables at a given point of time can be understood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https://www.sonarsource.com/why-us/code-quality/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</a:t>
            </a:r>
            <a:endParaRPr sz="3000"/>
          </a:p>
        </p:txBody>
      </p:sp>
      <p:sp>
        <p:nvSpPr>
          <p:cNvPr id="427" name="Google Shape;427;p40"/>
          <p:cNvSpPr txBox="1"/>
          <p:nvPr>
            <p:ph idx="1" type="body"/>
          </p:nvPr>
        </p:nvSpPr>
        <p:spPr>
          <a:xfrm>
            <a:off x="1297500" y="1642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Security issues include flaws/ vulnerabilities in the program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issues can lead to the application behaving in a way which is not expected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Examples of these issues include SQL Injection and cross-site scripting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https://www.sonarsource.com/why-us/code-quality/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Features of SonarQube</a:t>
            </a:r>
            <a:endParaRPr sz="3000"/>
          </a:p>
        </p:txBody>
      </p:sp>
      <p:sp>
        <p:nvSpPr>
          <p:cNvPr id="433" name="Google Shape;433;p41"/>
          <p:cNvSpPr txBox="1"/>
          <p:nvPr>
            <p:ph idx="1" type="body"/>
          </p:nvPr>
        </p:nvSpPr>
        <p:spPr>
          <a:xfrm>
            <a:off x="12427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Continuous Inspection- </a:t>
            </a:r>
            <a:r>
              <a:rPr lang="en" sz="1800"/>
              <a:t> Overall health ,Quality Gate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Multi language</a:t>
            </a:r>
            <a:endParaRPr sz="1800"/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applications use several programming languages</a:t>
            </a:r>
            <a:endParaRPr sz="1800"/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SonarQube detects all of these languages</a:t>
            </a:r>
            <a:endParaRPr sz="1800"/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Language consistency- user experience remains the same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 	DevOps Integration</a:t>
            </a:r>
            <a:endParaRPr sz="1800"/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dynamic languages, executing an analysis is easy</a:t>
            </a:r>
            <a:endParaRPr sz="1800"/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languages like C, C++, and Java, result analysis is hard without being part of the build.</a:t>
            </a:r>
            <a:endParaRPr sz="1800"/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https://www.sonarqube.org/features/clean-code/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ways to use SonarQube </a:t>
            </a:r>
            <a:endParaRPr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00" y="1631450"/>
            <a:ext cx="3383750" cy="12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575" y="1707375"/>
            <a:ext cx="42862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9600" y="3432725"/>
            <a:ext cx="396240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/>
          <p:nvPr>
            <p:ph type="title"/>
          </p:nvPr>
        </p:nvSpPr>
        <p:spPr>
          <a:xfrm>
            <a:off x="1297500" y="393750"/>
            <a:ext cx="72195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Eclipse or IntelliJ: SonarLint</a:t>
            </a:r>
            <a:endParaRPr/>
          </a:p>
        </p:txBody>
      </p:sp>
      <p:sp>
        <p:nvSpPr>
          <p:cNvPr id="447" name="Google Shape;447;p43"/>
          <p:cNvSpPr txBox="1"/>
          <p:nvPr>
            <p:ph idx="1" type="body"/>
          </p:nvPr>
        </p:nvSpPr>
        <p:spPr>
          <a:xfrm>
            <a:off x="1297500" y="1140350"/>
            <a:ext cx="3798900" cy="32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SonarLint is an extension who allows you to have the principle functionalities of SonarQube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can connect SonarLint to a server SonarQube or SonarCloud to have your projects synchronised.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48" name="Google Shape;4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150" y="1490500"/>
            <a:ext cx="3069850" cy="8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5820575" y="2702400"/>
            <a:ext cx="25422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https://www.sonarlint.org/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https://plugins.jetbrains.com/plugin/7973-sonarlint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title"/>
          </p:nvPr>
        </p:nvSpPr>
        <p:spPr>
          <a:xfrm>
            <a:off x="1131200" y="313600"/>
            <a:ext cx="76710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to add SonarLint to your project?</a:t>
            </a:r>
            <a:endParaRPr/>
          </a:p>
        </p:txBody>
      </p:sp>
      <p:pic>
        <p:nvPicPr>
          <p:cNvPr id="455" name="Google Shape;4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75" y="1433675"/>
            <a:ext cx="3858449" cy="24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025" y="2377200"/>
            <a:ext cx="5002059" cy="24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1131200" y="313600"/>
            <a:ext cx="76710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to add SonarLint to your project?</a:t>
            </a:r>
            <a:endParaRPr/>
          </a:p>
        </p:txBody>
      </p:sp>
      <p:pic>
        <p:nvPicPr>
          <p:cNvPr id="462" name="Google Shape;4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0" y="1231300"/>
            <a:ext cx="5103200" cy="19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000" y="3335325"/>
            <a:ext cx="3494001" cy="163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idx="2" type="title"/>
          </p:nvPr>
        </p:nvSpPr>
        <p:spPr>
          <a:xfrm>
            <a:off x="1380650" y="233800"/>
            <a:ext cx="28509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can link your project to: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69" name="Google Shape;469;p46"/>
          <p:cNvSpPr txBox="1"/>
          <p:nvPr/>
        </p:nvSpPr>
        <p:spPr>
          <a:xfrm>
            <a:off x="611200" y="1711375"/>
            <a:ext cx="34038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SonarQube (server)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SonarCloud (you need an account GitHub)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https://www.sonarlint.org/eclipse/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https://www.sonarlint.org/intellij/index.html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0" name="Google Shape;4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775" y="77150"/>
            <a:ext cx="3671504" cy="275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4725" y="3234350"/>
            <a:ext cx="4267050" cy="14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/>
          <p:nvPr>
            <p:ph type="title"/>
          </p:nvPr>
        </p:nvSpPr>
        <p:spPr>
          <a:xfrm>
            <a:off x="1131200" y="313600"/>
            <a:ext cx="76710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to add SonarLint to your project?</a:t>
            </a:r>
            <a:endParaRPr/>
          </a:p>
        </p:txBody>
      </p:sp>
      <p:pic>
        <p:nvPicPr>
          <p:cNvPr id="477" name="Google Shape;477;p47"/>
          <p:cNvPicPr preferRelativeResize="0"/>
          <p:nvPr/>
        </p:nvPicPr>
        <p:blipFill rotWithShape="1">
          <a:blip r:embed="rId3">
            <a:alphaModFix/>
          </a:blip>
          <a:srcRect b="0" l="0" r="58366" t="0"/>
          <a:stretch/>
        </p:blipFill>
        <p:spPr>
          <a:xfrm>
            <a:off x="5456625" y="1176825"/>
            <a:ext cx="3232726" cy="36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875" y="1176825"/>
            <a:ext cx="3159094" cy="36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>
            <p:ph type="title"/>
          </p:nvPr>
        </p:nvSpPr>
        <p:spPr>
          <a:xfrm>
            <a:off x="1441175" y="36080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r>
              <a:rPr lang="en"/>
              <a:t>:</a:t>
            </a:r>
            <a:endParaRPr/>
          </a:p>
        </p:txBody>
      </p:sp>
      <p:sp>
        <p:nvSpPr>
          <p:cNvPr id="360" name="Google Shape;360;p30"/>
          <p:cNvSpPr txBox="1"/>
          <p:nvPr>
            <p:ph idx="1" type="body"/>
          </p:nvPr>
        </p:nvSpPr>
        <p:spPr>
          <a:xfrm>
            <a:off x="1070500" y="1759100"/>
            <a:ext cx="7752900" cy="21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About </a:t>
            </a:r>
            <a:r>
              <a:rPr lang="en" sz="1800"/>
              <a:t>Static Analysis and its tools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SonarQube and its functionalities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Example of how use SonarQube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Limits of Static Analysis tools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/>
        </p:nvSpPr>
        <p:spPr>
          <a:xfrm>
            <a:off x="1513875" y="253875"/>
            <a:ext cx="65445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Different issues: type, information and critical score: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48"/>
          <p:cNvSpPr txBox="1"/>
          <p:nvPr/>
        </p:nvSpPr>
        <p:spPr>
          <a:xfrm>
            <a:off x="1626750" y="1006125"/>
            <a:ext cx="6901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each issue, SonarLint gives: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8"/>
          <p:cNvSpPr txBox="1"/>
          <p:nvPr/>
        </p:nvSpPr>
        <p:spPr>
          <a:xfrm>
            <a:off x="39575" y="1457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type: vulnerability, code smells or bug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8"/>
          <p:cNvSpPr txBox="1"/>
          <p:nvPr/>
        </p:nvSpPr>
        <p:spPr>
          <a:xfrm>
            <a:off x="3286125" y="1457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Information: explanation, solution to fix it, external references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48"/>
          <p:cNvSpPr txBox="1"/>
          <p:nvPr/>
        </p:nvSpPr>
        <p:spPr>
          <a:xfrm>
            <a:off x="2514000" y="1457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critical score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88" name="Google Shape;488;p48"/>
          <p:cNvPicPr preferRelativeResize="0"/>
          <p:nvPr/>
        </p:nvPicPr>
        <p:blipFill rotWithShape="1">
          <a:blip r:embed="rId3">
            <a:alphaModFix/>
          </a:blip>
          <a:srcRect b="0" l="0" r="35604" t="0"/>
          <a:stretch/>
        </p:blipFill>
        <p:spPr>
          <a:xfrm>
            <a:off x="69713" y="3221200"/>
            <a:ext cx="5888325" cy="19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250" y="709212"/>
            <a:ext cx="2789250" cy="44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 txBox="1"/>
          <p:nvPr>
            <p:ph type="title"/>
          </p:nvPr>
        </p:nvSpPr>
        <p:spPr>
          <a:xfrm>
            <a:off x="1250625" y="360800"/>
            <a:ext cx="77574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Limits to the report in the case of vulnerabilities:</a:t>
            </a:r>
            <a:endParaRPr/>
          </a:p>
        </p:txBody>
      </p:sp>
      <p:sp>
        <p:nvSpPr>
          <p:cNvPr id="495" name="Google Shape;495;p49"/>
          <p:cNvSpPr txBox="1"/>
          <p:nvPr/>
        </p:nvSpPr>
        <p:spPr>
          <a:xfrm>
            <a:off x="0" y="1457625"/>
            <a:ext cx="29037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the vulnerabilities are not found.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Application vulnerable to SQL injections BUT not vulnerabilities in the report in the file DBUtils.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49"/>
          <p:cNvSpPr txBox="1"/>
          <p:nvPr/>
        </p:nvSpPr>
        <p:spPr>
          <a:xfrm>
            <a:off x="2903700" y="1457700"/>
            <a:ext cx="3039000" cy="1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Presence of false positives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Raise vulnerabilities which are not really a vulnerability.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49"/>
          <p:cNvSpPr txBox="1"/>
          <p:nvPr/>
        </p:nvSpPr>
        <p:spPr>
          <a:xfrm>
            <a:off x="6008025" y="1457700"/>
            <a:ext cx="30000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	Rank of vulnerabilities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rank assigned is not always good.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 b="46635" l="0" r="0" t="0"/>
          <a:stretch/>
        </p:blipFill>
        <p:spPr>
          <a:xfrm>
            <a:off x="193475" y="3043625"/>
            <a:ext cx="3207775" cy="14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9"/>
          <p:cNvPicPr preferRelativeResize="0"/>
          <p:nvPr/>
        </p:nvPicPr>
        <p:blipFill rotWithShape="1">
          <a:blip r:embed="rId3">
            <a:alphaModFix/>
          </a:blip>
          <a:srcRect b="0" l="0" r="0" t="56621"/>
          <a:stretch/>
        </p:blipFill>
        <p:spPr>
          <a:xfrm>
            <a:off x="3728325" y="3043625"/>
            <a:ext cx="3207775" cy="14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9"/>
          <p:cNvSpPr txBox="1"/>
          <p:nvPr/>
        </p:nvSpPr>
        <p:spPr>
          <a:xfrm>
            <a:off x="1661100" y="4606701"/>
            <a:ext cx="5473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https://www.owasp.org/index.php/Static_Code_Analysis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 txBox="1"/>
          <p:nvPr>
            <p:ph type="title"/>
          </p:nvPr>
        </p:nvSpPr>
        <p:spPr>
          <a:xfrm>
            <a:off x="1441175" y="36080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506" name="Google Shape;506;p50"/>
          <p:cNvSpPr txBox="1"/>
          <p:nvPr>
            <p:ph idx="1" type="body"/>
          </p:nvPr>
        </p:nvSpPr>
        <p:spPr>
          <a:xfrm>
            <a:off x="1089300" y="922225"/>
            <a:ext cx="7752900" cy="21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Static Analysis Tools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Analyse the source code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Not the same thing that dynamical analysis tools, because no execution of the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SonarQube and its </a:t>
            </a:r>
            <a:r>
              <a:rPr lang="en" sz="1800"/>
              <a:t>derivatives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Open-source static analysis tool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Help to develop reusable, maintainable and secure code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Different services: SonarQube, SonarCloud, and SonarLint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Limits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Problem to spot some vulnerabilities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Need other tools and procedures in complement to make secure software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Static Analysis</a:t>
            </a:r>
            <a:endParaRPr sz="3000"/>
          </a:p>
        </p:txBody>
      </p:sp>
      <p:sp>
        <p:nvSpPr>
          <p:cNvPr id="366" name="Google Shape;366;p31"/>
          <p:cNvSpPr txBox="1"/>
          <p:nvPr>
            <p:ph idx="1" type="body"/>
          </p:nvPr>
        </p:nvSpPr>
        <p:spPr>
          <a:xfrm>
            <a:off x="1297500" y="1415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inspection of source code with the intent of finding bugs and vulnerabilities.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Carried out at the implementation stage of the Security Development Lifecycle.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static analysis techniques are derived from compiler techniques such as lexical analysis.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Static Analysis tools can also be used in formal verification -  but is it formal verification? Kind of</a:t>
            </a:r>
            <a:r>
              <a:rPr lang="en" sz="1800"/>
              <a:t>...</a:t>
            </a:r>
            <a:endParaRPr sz="1800"/>
          </a:p>
        </p:txBody>
      </p:sp>
      <p:sp>
        <p:nvSpPr>
          <p:cNvPr id="367" name="Google Shape;367;p31"/>
          <p:cNvSpPr txBox="1"/>
          <p:nvPr/>
        </p:nvSpPr>
        <p:spPr>
          <a:xfrm>
            <a:off x="1297500" y="4490000"/>
            <a:ext cx="6887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https://www.owasp.org/index.php/Static_Code_Analysis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http://www.cs.colorado.edu/~kena/classes/5828/s12/presentation-materials/blackshearsam.pdf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Static Analysis Techniques</a:t>
            </a:r>
            <a:endParaRPr sz="3000"/>
          </a:p>
        </p:txBody>
      </p:sp>
      <p:sp>
        <p:nvSpPr>
          <p:cNvPr id="373" name="Google Shape;373;p32"/>
          <p:cNvSpPr txBox="1"/>
          <p:nvPr>
            <p:ph idx="1" type="body"/>
          </p:nvPr>
        </p:nvSpPr>
        <p:spPr>
          <a:xfrm>
            <a:off x="1297500" y="1415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Data Flow Analysis:</a:t>
            </a:r>
            <a:r>
              <a:rPr lang="en" sz="1800"/>
              <a:t> a process for collecting run-time information about data in programs without actually executing them.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Basic Block - logical group of sequential instructions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Control Flow Analysis - Control Flow Graph (CFG)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Control Flow Path - complete path in a CFG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Taint Analysis: </a:t>
            </a:r>
            <a:r>
              <a:rPr lang="en" sz="1800"/>
              <a:t>identify variables that have been 'tainted' with user controllable input and traces them to possible vulnerable functions also known as a 'sink'.</a:t>
            </a:r>
            <a:endParaRPr sz="1800"/>
          </a:p>
        </p:txBody>
      </p:sp>
      <p:sp>
        <p:nvSpPr>
          <p:cNvPr id="374" name="Google Shape;374;p32"/>
          <p:cNvSpPr txBox="1"/>
          <p:nvPr/>
        </p:nvSpPr>
        <p:spPr>
          <a:xfrm>
            <a:off x="1297500" y="4518725"/>
            <a:ext cx="6873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https://www.ics.uci.edu/~lopes/teaching/inf212W12/readings/Woegerer-progr-analysis.pdf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https://www.owasp.org/index.php/Static_Code_Analysis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Static Analysis Tools</a:t>
            </a:r>
            <a:endParaRPr sz="3000"/>
          </a:p>
        </p:txBody>
      </p:sp>
      <p:sp>
        <p:nvSpPr>
          <p:cNvPr id="380" name="Google Shape;380;p33"/>
          <p:cNvSpPr txBox="1"/>
          <p:nvPr>
            <p:ph idx="1" type="body"/>
          </p:nvPr>
        </p:nvSpPr>
        <p:spPr>
          <a:xfrm>
            <a:off x="1297500" y="1415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Wide variation in how much work each individual tool does.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Cpplint</a:t>
            </a:r>
            <a:r>
              <a:rPr lang="en" sz="1800"/>
              <a:t> - checks code against Google’s C++ style guide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CodePeer</a:t>
            </a:r>
            <a:r>
              <a:rPr lang="en" sz="1800"/>
              <a:t> - identifies constructs that are likely to lead to runtime errors in Ada programs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Compuware Topaz</a:t>
            </a:r>
            <a:r>
              <a:rPr b="1" lang="en" sz="1800"/>
              <a:t> for Program Analysis</a:t>
            </a:r>
            <a:r>
              <a:rPr lang="en" sz="1800"/>
              <a:t> </a:t>
            </a:r>
            <a:r>
              <a:rPr lang="en" sz="1800"/>
              <a:t>- generates data flow analysis graphs, highlights dependencies and much more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PVS-Studio</a:t>
            </a:r>
            <a:r>
              <a:rPr lang="en" sz="1800"/>
              <a:t> - detects bugs and security weaknesses in the source code of programs, written in C, C++, C# and Java</a:t>
            </a:r>
            <a:endParaRPr sz="1800"/>
          </a:p>
        </p:txBody>
      </p:sp>
      <p:sp>
        <p:nvSpPr>
          <p:cNvPr id="381" name="Google Shape;381;p33"/>
          <p:cNvSpPr txBox="1"/>
          <p:nvPr/>
        </p:nvSpPr>
        <p:spPr>
          <a:xfrm>
            <a:off x="1297500" y="4574575"/>
            <a:ext cx="60927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https://www.viva64.com/en/pvs-studio/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https://www.compuware.com/topaz-modern-mainframe-development-testing/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PVS-Studio Example 1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From the X-Ray Engine used in the S.T.A.L.K.E.R game series.</a:t>
            </a:r>
            <a:endParaRPr sz="3000"/>
          </a:p>
        </p:txBody>
      </p:sp>
      <p:sp>
        <p:nvSpPr>
          <p:cNvPr id="387" name="Google Shape;387;p34"/>
          <p:cNvSpPr txBox="1"/>
          <p:nvPr>
            <p:ph idx="1" type="body"/>
          </p:nvPr>
        </p:nvSpPr>
        <p:spPr>
          <a:xfrm>
            <a:off x="1297500" y="1415150"/>
            <a:ext cx="7038900" cy="2386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BOOL CActor::net_Spawn(CSE_Abstract* DC){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....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m_States.empty();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....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8" name="Google Shape;388;p34"/>
          <p:cNvSpPr txBox="1"/>
          <p:nvPr/>
        </p:nvSpPr>
        <p:spPr>
          <a:xfrm>
            <a:off x="1288300" y="3987250"/>
            <a:ext cx="7038900" cy="65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PVS-Studio warning: V530 The return value of function ‘empty’ is required to be utilized.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>
            <a:off x="1288300" y="4694375"/>
            <a:ext cx="7650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https://medium.com/@CPP_Coder/static-analysis-in-video-game-development-top-10-software-bugs-a32b1ed4c5c1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PVS-Studio Example 2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From Unreal Engine 4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5"/>
          <p:cNvSpPr txBox="1"/>
          <p:nvPr/>
        </p:nvSpPr>
        <p:spPr>
          <a:xfrm>
            <a:off x="1288300" y="4063450"/>
            <a:ext cx="7038900" cy="91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PVS-Studio warning: V564 The ‘&amp;’ operator is applied to bool type value. You’ve probably forgotten to include parentheses or intended to use the ‘&amp;&amp;’ operator.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5"/>
          <p:cNvSpPr txBox="1"/>
          <p:nvPr>
            <p:ph idx="1" type="body"/>
          </p:nvPr>
        </p:nvSpPr>
        <p:spPr>
          <a:xfrm>
            <a:off x="1297500" y="1415150"/>
            <a:ext cx="7038900" cy="26484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void UParticleModuleLocationSkelVertSurface::Spawn(....)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{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....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int32 BoneIndex1, BoneIndex2, BoneIndex3;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if(!VertInfluencedByActiveBone(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	Owner, SourceComponent, VertIndex[0], &amp;BoneIndex1) &amp;&amp;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	!VertInfluencedByActiveBone(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	Owner, SourceComponent, VertIndex[1], &amp;BoneIndex2) &amp;&amp;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	!VertInfluencedByActiveBone(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	Owner, SourceComponent, VertIndex[2]) &amp;BoneIndex3)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....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>
            <p:ph type="title"/>
          </p:nvPr>
        </p:nvSpPr>
        <p:spPr>
          <a:xfrm>
            <a:off x="1297500" y="243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   </a:t>
            </a:r>
            <a:r>
              <a:rPr lang="en" sz="3000"/>
              <a:t>SonarQube </a:t>
            </a:r>
            <a:endParaRPr sz="3000"/>
          </a:p>
        </p:txBody>
      </p:sp>
      <p:sp>
        <p:nvSpPr>
          <p:cNvPr id="402" name="Google Shape;402;p36"/>
          <p:cNvSpPr txBox="1"/>
          <p:nvPr>
            <p:ph idx="1" type="body"/>
          </p:nvPr>
        </p:nvSpPr>
        <p:spPr>
          <a:xfrm>
            <a:off x="1297500" y="989525"/>
            <a:ext cx="7038900" cy="3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open-source platform developed by Sonar Source in 2007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Inspects the quality of code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Automatic reviews are performed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Detects bug, code smells and vulnerabilities 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Reports are offered on various aspects, like duplicated code, unit tests, coding standards, etc.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Works on 20+ programming languages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be integrated with environments like Eclipse, Visual Studio, IntelliJ Idea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https://en.wikipedia.org/wiki/SonarQube</a:t>
            </a:r>
            <a:r>
              <a:rPr lang="en" sz="1800"/>
              <a:t>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175" y="131250"/>
            <a:ext cx="1451832" cy="91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  <a:reflection blurRad="0" dir="5400000" dist="495300" endA="0" endPos="30000" fadeDir="5400012" kx="0" rotWithShape="0" algn="bl" stA="0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is such a tool needed?</a:t>
            </a:r>
            <a:endParaRPr sz="3000"/>
          </a:p>
        </p:txBody>
      </p:sp>
      <p:sp>
        <p:nvSpPr>
          <p:cNvPr id="409" name="Google Shape;409;p37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During software development, issues were caused by low quality code. This caused:</a:t>
            </a:r>
            <a:endParaRPr sz="1800"/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</a:t>
            </a:r>
            <a:r>
              <a:rPr lang="en" sz="1800"/>
              <a:t>ad reputation of the company</a:t>
            </a:r>
            <a:endParaRPr sz="1800"/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Crashes in production 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Therefore, SonarQube was aimed to provide solutions for the improvement of the following:</a:t>
            </a:r>
            <a:endParaRPr sz="1800"/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Maintainability</a:t>
            </a:r>
            <a:endParaRPr sz="1800"/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Reliability</a:t>
            </a:r>
            <a:endParaRPr sz="1800"/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Security</a:t>
            </a:r>
            <a:endParaRPr sz="1800"/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https://www.sonarsource.com/why-us/code-quality/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